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3" r:id="rId5"/>
  </p:sldMasterIdLst>
  <p:notesMasterIdLst>
    <p:notesMasterId r:id="rId31"/>
  </p:notesMasterIdLst>
  <p:handoutMasterIdLst>
    <p:handoutMasterId r:id="rId32"/>
  </p:handoutMasterIdLst>
  <p:sldIdLst>
    <p:sldId id="256" r:id="rId6"/>
    <p:sldId id="552" r:id="rId7"/>
    <p:sldId id="258" r:id="rId8"/>
    <p:sldId id="279" r:id="rId9"/>
    <p:sldId id="281" r:id="rId10"/>
    <p:sldId id="429" r:id="rId11"/>
    <p:sldId id="428" r:id="rId12"/>
    <p:sldId id="380" r:id="rId13"/>
    <p:sldId id="378" r:id="rId14"/>
    <p:sldId id="475" r:id="rId15"/>
    <p:sldId id="445" r:id="rId16"/>
    <p:sldId id="446" r:id="rId17"/>
    <p:sldId id="439" r:id="rId18"/>
    <p:sldId id="440" r:id="rId19"/>
    <p:sldId id="449" r:id="rId20"/>
    <p:sldId id="444" r:id="rId21"/>
    <p:sldId id="454" r:id="rId22"/>
    <p:sldId id="455" r:id="rId23"/>
    <p:sldId id="443" r:id="rId24"/>
    <p:sldId id="744" r:id="rId25"/>
    <p:sldId id="745" r:id="rId26"/>
    <p:sldId id="746" r:id="rId27"/>
    <p:sldId id="747" r:id="rId28"/>
    <p:sldId id="748" r:id="rId29"/>
    <p:sldId id="749" r:id="rId30"/>
  </p:sldIdLst>
  <p:sldSz cx="9144000" cy="6858000" type="screen4x3"/>
  <p:notesSz cx="7023100" cy="9309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3529"/>
    <a:srgbClr val="F1250F"/>
    <a:srgbClr val="FDB5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 autoAdjust="0"/>
    <p:restoredTop sz="94694"/>
  </p:normalViewPr>
  <p:slideViewPr>
    <p:cSldViewPr>
      <p:cViewPr varScale="1">
        <p:scale>
          <a:sx n="121" d="100"/>
          <a:sy n="121" d="100"/>
        </p:scale>
        <p:origin x="256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theme" Target="theme/theme1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43343" cy="465455"/>
          </a:xfrm>
          <a:prstGeom prst="rect">
            <a:avLst/>
          </a:prstGeom>
        </p:spPr>
        <p:txBody>
          <a:bodyPr vert="horz" wrap="square" lIns="93321" tIns="46660" rIns="93321" bIns="4666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1"/>
            <a:ext cx="3043343" cy="465455"/>
          </a:xfrm>
          <a:prstGeom prst="rect">
            <a:avLst/>
          </a:prstGeom>
        </p:spPr>
        <p:txBody>
          <a:bodyPr vert="horz" wrap="square" lIns="93321" tIns="46660" rIns="93321" bIns="4666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79DD3B60-7819-4580-AC6E-3BCEB0EC3C95}" type="datetime1">
              <a:rPr lang="en-US"/>
              <a:pPr>
                <a:defRPr/>
              </a:pPr>
              <a:t>2/4/20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42030"/>
            <a:ext cx="3043343" cy="465455"/>
          </a:xfrm>
          <a:prstGeom prst="rect">
            <a:avLst/>
          </a:prstGeom>
        </p:spPr>
        <p:txBody>
          <a:bodyPr vert="horz" wrap="square" lIns="93321" tIns="46660" rIns="93321" bIns="4666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5455"/>
          </a:xfrm>
          <a:prstGeom prst="rect">
            <a:avLst/>
          </a:prstGeom>
        </p:spPr>
        <p:txBody>
          <a:bodyPr vert="horz" wrap="square" lIns="93321" tIns="46660" rIns="93321" bIns="4666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6AD5B3D-8BCA-4EE0-847A-233DDD077B2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650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43343" cy="465455"/>
          </a:xfrm>
          <a:prstGeom prst="rect">
            <a:avLst/>
          </a:prstGeom>
        </p:spPr>
        <p:txBody>
          <a:bodyPr vert="horz" lIns="93321" tIns="46660" rIns="93321" bIns="46660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1"/>
            <a:ext cx="3043343" cy="465455"/>
          </a:xfrm>
          <a:prstGeom prst="rect">
            <a:avLst/>
          </a:prstGeom>
        </p:spPr>
        <p:txBody>
          <a:bodyPr vert="horz" lIns="93321" tIns="46660" rIns="93321" bIns="46660" rtlCol="0"/>
          <a:lstStyle>
            <a:lvl1pPr algn="r">
              <a:defRPr sz="1200"/>
            </a:lvl1pPr>
          </a:lstStyle>
          <a:p>
            <a:pPr>
              <a:defRPr/>
            </a:pPr>
            <a:fld id="{8ABB6B82-B001-4F7C-B514-7A1E898742BF}" type="datetimeFigureOut">
              <a:rPr lang="en-US"/>
              <a:pPr>
                <a:defRPr/>
              </a:pPr>
              <a:t>2/4/20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1" tIns="46660" rIns="93321" bIns="4666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4"/>
            <a:ext cx="5618480" cy="4189095"/>
          </a:xfrm>
          <a:prstGeom prst="rect">
            <a:avLst/>
          </a:prstGeom>
        </p:spPr>
        <p:txBody>
          <a:bodyPr vert="horz" lIns="93321" tIns="46660" rIns="93321" bIns="4666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42030"/>
            <a:ext cx="3043343" cy="465455"/>
          </a:xfrm>
          <a:prstGeom prst="rect">
            <a:avLst/>
          </a:prstGeom>
        </p:spPr>
        <p:txBody>
          <a:bodyPr vert="horz" lIns="93321" tIns="46660" rIns="93321" bIns="4666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5455"/>
          </a:xfrm>
          <a:prstGeom prst="rect">
            <a:avLst/>
          </a:prstGeom>
        </p:spPr>
        <p:txBody>
          <a:bodyPr vert="horz" lIns="93321" tIns="46660" rIns="93321" bIns="46660" rtlCol="0" anchor="b"/>
          <a:lstStyle>
            <a:lvl1pPr algn="r">
              <a:defRPr sz="1200"/>
            </a:lvl1pPr>
          </a:lstStyle>
          <a:p>
            <a:pPr>
              <a:defRPr/>
            </a:pPr>
            <a:fld id="{D1FEC384-73F6-4CB0-8B58-CE90DD7CF4A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5075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3563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194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3183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293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1218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49507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4951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8631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8668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9363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FEC384-73F6-4CB0-8B58-CE90DD7CF4AA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890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112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518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53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392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421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959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643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53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rady_logo_full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39000" y="6370638"/>
            <a:ext cx="1676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14" descr="ottersonColor_1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762000" y="0"/>
            <a:ext cx="3922713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4044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3200400" y="1143000"/>
            <a:ext cx="4953000" cy="2667000"/>
          </a:xfrm>
        </p:spPr>
        <p:txBody>
          <a:bodyPr/>
          <a:lstStyle>
            <a:lvl1pPr>
              <a:defRPr sz="2800" b="1" i="0">
                <a:solidFill>
                  <a:srgbClr val="284794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4045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3200400" y="4419600"/>
            <a:ext cx="5029200" cy="762000"/>
          </a:xfrm>
        </p:spPr>
        <p:txBody>
          <a:bodyPr/>
          <a:lstStyle>
            <a:lvl1pPr marL="0" indent="0">
              <a:buFontTx/>
              <a:buNone/>
              <a:defRPr sz="2000" b="0" i="0">
                <a:solidFill>
                  <a:srgbClr val="284794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0850" y="381000"/>
            <a:ext cx="1885950" cy="5745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381000"/>
            <a:ext cx="5505450" cy="5745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86200" y="655320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>
                <a:latin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7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  <a:latin typeface="Calibri" panose="020F0502020204030204" pitchFamily="34" charset="0"/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404832148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Bar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Title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609600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562600"/>
          </a:xfrm>
          <a:prstGeom prst="rect">
            <a:avLst/>
          </a:prstGeom>
        </p:spPr>
        <p:txBody>
          <a:bodyPr/>
          <a:lstStyle>
            <a:lvl1pPr>
              <a:spcAft>
                <a:spcPts val="800"/>
              </a:spcAft>
              <a:defRPr sz="2400"/>
            </a:lvl1pPr>
            <a:lvl2pPr>
              <a:spcAft>
                <a:spcPts val="800"/>
              </a:spcAft>
              <a:defRPr sz="2000"/>
            </a:lvl2pPr>
            <a:lvl3pPr>
              <a:spcAft>
                <a:spcPts val="800"/>
              </a:spcAft>
              <a:defRPr sz="1800"/>
            </a:lvl3pPr>
            <a:lvl4pPr>
              <a:spcAft>
                <a:spcPts val="800"/>
              </a:spcAft>
              <a:defRPr sz="1600"/>
            </a:lvl4pPr>
            <a:lvl5pPr>
              <a:spcAft>
                <a:spcPts val="800"/>
              </a:spcAft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Jump Link"/>
          <p:cNvSpPr>
            <a:spLocks noGrp="1"/>
          </p:cNvSpPr>
          <p:nvPr>
            <p:ph type="body" sz="quarter" idx="16" hasCustomPrompt="1"/>
          </p:nvPr>
        </p:nvSpPr>
        <p:spPr>
          <a:xfrm>
            <a:off x="3886200" y="6553200"/>
            <a:ext cx="1371600" cy="99950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en-US" dirty="0"/>
              <a:t>Jump to long image description</a:t>
            </a:r>
          </a:p>
        </p:txBody>
      </p:sp>
      <p:sp>
        <p:nvSpPr>
          <p:cNvPr id="9" name="Photo Credit"/>
          <p:cNvSpPr>
            <a:spLocks noGrp="1"/>
          </p:cNvSpPr>
          <p:nvPr>
            <p:ph type="body" sz="quarter" idx="11" hasCustomPrompt="1"/>
          </p:nvPr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>
              <a:buNone/>
              <a:defRPr sz="800" baseline="0">
                <a:solidFill>
                  <a:srgbClr val="6A6A6A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Insert 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322150354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1143000"/>
            <a:ext cx="36957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1100" y="1143000"/>
            <a:ext cx="36957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381000"/>
            <a:ext cx="7543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43000" y="1143000"/>
            <a:ext cx="7543800" cy="4983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28" name="Picture 8" descr="rady_logo_full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239000" y="6370638"/>
            <a:ext cx="1676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12" descr="otterson_side"/>
          <p:cNvPicPr>
            <a:picLocks noChangeAspect="1" noChangeArrowheads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-609600" y="-1588"/>
            <a:ext cx="1508125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8" r:id="rId12"/>
    <p:sldLayoutId id="2147483749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/>
          <a:ea typeface="ＭＳ Ｐゴシック" charset="-128"/>
          <a:cs typeface="Calibri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rgbClr val="284794"/>
          </a:solidFill>
          <a:latin typeface="Calibri" charset="0"/>
          <a:ea typeface="ＭＳ Ｐゴシック" charset="-128"/>
          <a:cs typeface="Calibri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6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y-1h_C8ad8" TargetMode="External"/><Relationship Id="rId2" Type="http://schemas.openxmlformats.org/officeDocument/2006/relationships/hyperlink" Target="https://www.youtube.com/watch?v=n9weiTXQjns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685800"/>
            <a:ext cx="7848600" cy="20574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+mj-lt"/>
                <a:cs typeface="Calibri" charset="0"/>
              </a:rPr>
              <a:t>The Rady School of Management</a:t>
            </a:r>
            <a:br>
              <a:rPr lang="en-US" sz="3600" dirty="0">
                <a:latin typeface="+mj-lt"/>
                <a:cs typeface="Calibri" charset="0"/>
              </a:rPr>
            </a:br>
            <a:endParaRPr lang="en-US" sz="3200" b="0" dirty="0">
              <a:latin typeface="+mj-lt"/>
              <a:cs typeface="Calibri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590800" y="2514600"/>
            <a:ext cx="6019800" cy="1371600"/>
          </a:xfrm>
        </p:spPr>
        <p:txBody>
          <a:bodyPr/>
          <a:lstStyle/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Lecture #9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MGT103 Winter 2020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Marketing Segmentation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Targeting, Positioning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Wednesday, February 5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M,W 11:00a.m – 12:20 p.m.</a:t>
            </a:r>
          </a:p>
          <a:p>
            <a:pPr eaLnBrk="1" hangingPunct="1">
              <a:defRPr/>
            </a:pPr>
            <a:endParaRPr lang="en-US" b="1" dirty="0">
              <a:latin typeface="+mn-lt"/>
              <a:cs typeface="Calibri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F4A78-8928-4EE1-9FC7-F9C0381CD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356" y="114300"/>
            <a:ext cx="8229600" cy="1143000"/>
          </a:xfrm>
        </p:spPr>
        <p:txBody>
          <a:bodyPr/>
          <a:lstStyle/>
          <a:p>
            <a:r>
              <a:rPr lang="en-US" sz="28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9-4</a:t>
            </a:r>
            <a:r>
              <a:rPr lang="en-US" sz="2800" b="1" dirty="0"/>
              <a:t>  Segmentation bases, variables, and breakdowns for U.S. consumer markets</a:t>
            </a:r>
            <a:br>
              <a:rPr lang="en-US" sz="2800" b="1" dirty="0"/>
            </a:br>
            <a:endParaRPr lang="en-US" sz="2800" dirty="0"/>
          </a:p>
        </p:txBody>
      </p:sp>
      <p:pic>
        <p:nvPicPr>
          <p:cNvPr id="355338" name="Picture 10" descr="This graphic describes geographic, demographic, psychographic, and behavioral segmentation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19199" y="1015902"/>
            <a:ext cx="7106845" cy="5156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 hidden="1">
            <a:extLst>
              <a:ext uri="{FF2B5EF4-FFF2-40B4-BE49-F238E27FC236}">
                <a16:creationId xmlns:a16="http://schemas.microsoft.com/office/drawing/2014/main" id="{5DC2700C-45F0-4405-937A-2E0A5261D0B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 hidden="1">
            <a:extLst>
              <a:ext uri="{FF2B5EF4-FFF2-40B4-BE49-F238E27FC236}">
                <a16:creationId xmlns:a16="http://schemas.microsoft.com/office/drawing/2014/main" id="{4EB43942-4A46-4E58-8385-CE0D897662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42300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1066800" y="160338"/>
            <a:ext cx="7980363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marL="457200" algn="ctr" eaLnBrk="1" hangingPunct="1"/>
            <a:endParaRPr lang="en-US" b="1" dirty="0">
              <a:solidFill>
                <a:srgbClr val="A50532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34948" y="160338"/>
            <a:ext cx="7772400" cy="1143000"/>
          </a:xfrm>
        </p:spPr>
        <p:txBody>
          <a:bodyPr/>
          <a:lstStyle/>
          <a:p>
            <a:pPr marL="457200" eaLnBrk="1" hangingPunct="1"/>
            <a:r>
              <a:rPr lang="en-US" sz="2400" b="1" dirty="0">
                <a:solidFill>
                  <a:srgbClr val="00B0F0"/>
                </a:solidFill>
              </a:rPr>
              <a:t>SEGMENTING AND TARGETING MARKETS</a:t>
            </a:r>
            <a:br>
              <a:rPr lang="en-US" sz="2400" b="1" dirty="0">
                <a:solidFill>
                  <a:srgbClr val="00B0F0"/>
                </a:solidFill>
              </a:rPr>
            </a:br>
            <a:r>
              <a:rPr lang="en-US" sz="2000" b="1" dirty="0">
                <a:solidFill>
                  <a:srgbClr val="00B0F0"/>
                </a:solidFill>
              </a:rPr>
              <a:t>STEP 1: GROUP POTENTIAL BUYERS INTO SEGMENTS </a:t>
            </a:r>
            <a:br>
              <a:rPr lang="en-US" sz="2000" b="1" dirty="0">
                <a:solidFill>
                  <a:srgbClr val="00B0F0"/>
                </a:solidFill>
              </a:rPr>
            </a:br>
            <a:r>
              <a:rPr lang="en-US" sz="1800" b="1" dirty="0">
                <a:solidFill>
                  <a:srgbClr val="00B0F0"/>
                </a:solidFill>
              </a:rPr>
              <a:t>(3 of 4)</a:t>
            </a:r>
            <a:endParaRPr lang="en-US" sz="2000" dirty="0">
              <a:solidFill>
                <a:srgbClr val="00B0F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295400" y="1676400"/>
            <a:ext cx="7391400" cy="4550978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/>
              <a:t>Variables to Use in Forming Segments for Wendy’s:</a:t>
            </a:r>
          </a:p>
          <a:p>
            <a:pPr lvl="1">
              <a:buFont typeface="Arial"/>
              <a:buChar char="•"/>
            </a:pPr>
            <a:r>
              <a:rPr lang="en-US" sz="2400" b="1" dirty="0"/>
              <a:t>Students:</a:t>
            </a:r>
          </a:p>
          <a:p>
            <a:pPr lvl="2"/>
            <a:r>
              <a:rPr lang="en-US" b="1" dirty="0"/>
              <a:t> Dorms, Sororities, and Fraternities</a:t>
            </a:r>
          </a:p>
          <a:p>
            <a:pPr lvl="2"/>
            <a:r>
              <a:rPr lang="en-US" b="1" dirty="0"/>
              <a:t> Apartments</a:t>
            </a:r>
          </a:p>
          <a:p>
            <a:pPr lvl="2"/>
            <a:r>
              <a:rPr lang="en-US" b="1" dirty="0"/>
              <a:t> Day Commuters</a:t>
            </a:r>
          </a:p>
          <a:p>
            <a:pPr lvl="2"/>
            <a:r>
              <a:rPr lang="en-US" b="1" dirty="0"/>
              <a:t> Night Commuters</a:t>
            </a:r>
            <a:endParaRPr lang="en-US" b="1" dirty="0">
              <a:solidFill>
                <a:srgbClr val="0064FF"/>
              </a:solidFill>
            </a:endParaRPr>
          </a:p>
          <a:p>
            <a:pPr lvl="1">
              <a:buFont typeface="Arial"/>
              <a:buChar char="•"/>
            </a:pPr>
            <a:r>
              <a:rPr lang="en-US" sz="2400" b="1" dirty="0"/>
              <a:t>Nonstudents:</a:t>
            </a:r>
          </a:p>
          <a:p>
            <a:pPr lvl="2"/>
            <a:r>
              <a:rPr lang="en-US" b="1" dirty="0"/>
              <a:t> Faculty and Staff</a:t>
            </a:r>
          </a:p>
          <a:p>
            <a:pPr lvl="2"/>
            <a:r>
              <a:rPr lang="en-US" b="1" dirty="0"/>
              <a:t> Residents in Area</a:t>
            </a:r>
          </a:p>
          <a:p>
            <a:pPr lvl="2"/>
            <a:r>
              <a:rPr lang="en-US" b="1" dirty="0"/>
              <a:t> Workers in Area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6C1AE4-252D-6842-A89D-C9A49ED03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672" y="3494745"/>
            <a:ext cx="2402928" cy="168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93205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990600" y="160338"/>
            <a:ext cx="8056563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marL="457200" algn="ctr" eaLnBrk="1" hangingPunct="1"/>
            <a:endParaRPr lang="en-US" b="1" dirty="0">
              <a:solidFill>
                <a:srgbClr val="A50532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90600" y="160338"/>
            <a:ext cx="8229600" cy="1143000"/>
          </a:xfrm>
          <a:ln>
            <a:noFill/>
          </a:ln>
        </p:spPr>
        <p:txBody>
          <a:bodyPr/>
          <a:lstStyle/>
          <a:p>
            <a:pPr marL="457200" eaLnBrk="1" hangingPunct="1"/>
            <a:r>
              <a:rPr lang="en-US" sz="2800" b="1" dirty="0">
                <a:solidFill>
                  <a:srgbClr val="00B0F0"/>
                </a:solidFill>
              </a:rPr>
              <a:t>SEGMENTING AND TARGETING MARKETS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400" b="1" dirty="0">
                <a:solidFill>
                  <a:srgbClr val="00B0F0"/>
                </a:solidFill>
              </a:rPr>
              <a:t>STEP 2: GROUP PRODUCTS INTO CATEGORIES</a:t>
            </a:r>
            <a:endParaRPr lang="en-US" sz="2400" dirty="0">
              <a:solidFill>
                <a:srgbClr val="00B0F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19200" y="1600200"/>
            <a:ext cx="7467600" cy="365632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Individual Wendy’</a:t>
            </a:r>
            <a:r>
              <a:rPr lang="en-US" altLang="ja-JP" b="1" dirty="0"/>
              <a:t>s Products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Groupings of Wendy’</a:t>
            </a:r>
            <a:r>
              <a:rPr lang="en-US" altLang="ja-JP" b="1" dirty="0"/>
              <a:t>s Products: Meals</a:t>
            </a:r>
            <a:endParaRPr lang="en-US" b="1" dirty="0"/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Breakfast</a:t>
            </a:r>
            <a:endParaRPr lang="en-US" b="1" dirty="0">
              <a:solidFill>
                <a:srgbClr val="0064FF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Lunch</a:t>
            </a:r>
            <a:endParaRPr lang="en-US" b="1" dirty="0">
              <a:solidFill>
                <a:srgbClr val="0064FF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Between Meal Snack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Dinner</a:t>
            </a:r>
            <a:endParaRPr lang="en-US" b="1" dirty="0">
              <a:solidFill>
                <a:srgbClr val="0064FF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After Dinner Snack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79773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6800" y="228600"/>
            <a:ext cx="8077200" cy="609600"/>
          </a:xfrm>
        </p:spPr>
        <p:txBody>
          <a:bodyPr/>
          <a:lstStyle/>
          <a:p>
            <a:pPr algn="l"/>
            <a:r>
              <a:rPr lang="en-US" sz="24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9-8</a:t>
            </a:r>
            <a:r>
              <a:rPr lang="en-US" sz="2400" b="1" dirty="0"/>
              <a:t>  Wendy’s new products and innovations target specific market segments based on a customer’s gender, needs, or university affiliation.</a:t>
            </a:r>
            <a:endParaRPr lang="en-US" sz="2400" dirty="0"/>
          </a:p>
        </p:txBody>
      </p:sp>
      <p:pic>
        <p:nvPicPr>
          <p:cNvPr id="6" name="Content Placeholder 5" descr="A table of various Wendy's products and their target markets.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182560"/>
            <a:ext cx="7239000" cy="5063066"/>
          </a:xfrm>
          <a:prstGeom prst="rect">
            <a:avLst/>
          </a:prstGeom>
        </p:spPr>
      </p:pic>
      <p:sp>
        <p:nvSpPr>
          <p:cNvPr id="4" name="Text Placeholder 3" hidden="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76478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344" y="304800"/>
            <a:ext cx="7924800" cy="609600"/>
          </a:xfrm>
        </p:spPr>
        <p:txBody>
          <a:bodyPr/>
          <a:lstStyle/>
          <a:p>
            <a:pPr algn="l"/>
            <a:r>
              <a:rPr lang="en-US" sz="28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9-9</a:t>
            </a:r>
            <a:r>
              <a:rPr lang="en-US" sz="2800" b="1" dirty="0"/>
              <a:t>  Selecting a target market for your Wendy’s fast-food restaurant next to an urban university (target market is shaded).</a:t>
            </a:r>
            <a:endParaRPr lang="en-US" sz="2800" dirty="0"/>
          </a:p>
        </p:txBody>
      </p:sp>
      <p:pic>
        <p:nvPicPr>
          <p:cNvPr id="6" name="Picture 8" descr="A market product grid for Wendy's.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24000" y="1388364"/>
            <a:ext cx="6858000" cy="4690872"/>
          </a:xfrm>
          <a:prstGeom prst="rect">
            <a:avLst/>
          </a:prstGeom>
          <a:noFill/>
        </p:spPr>
      </p:pic>
      <p:sp>
        <p:nvSpPr>
          <p:cNvPr id="4" name="Text Placeholder 3" hidden="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3721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990600" y="160338"/>
            <a:ext cx="8056563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marL="457200" algn="ctr" eaLnBrk="1" hangingPunct="1"/>
            <a:endParaRPr lang="en-US" b="1" dirty="0">
              <a:solidFill>
                <a:srgbClr val="A50532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14400" y="160338"/>
            <a:ext cx="8229600" cy="1143000"/>
          </a:xfrm>
        </p:spPr>
        <p:txBody>
          <a:bodyPr/>
          <a:lstStyle/>
          <a:p>
            <a:pPr marL="457200" eaLnBrk="1" hangingPunct="1"/>
            <a:r>
              <a:rPr lang="en-US" sz="2800" b="1" dirty="0">
                <a:solidFill>
                  <a:srgbClr val="00B0F0"/>
                </a:solidFill>
              </a:rPr>
              <a:t>SEGMENTING AND TARGETING MARKETS</a:t>
            </a:r>
            <a:br>
              <a:rPr lang="en-US" sz="2800" b="1" dirty="0">
                <a:solidFill>
                  <a:srgbClr val="00B0F0"/>
                </a:solidFill>
              </a:rPr>
            </a:br>
            <a:r>
              <a:rPr lang="en-US" sz="2400" b="1" dirty="0">
                <a:solidFill>
                  <a:srgbClr val="00B0F0"/>
                </a:solidFill>
              </a:rPr>
              <a:t>STEP 4: SELECT TARGET MARKETS </a:t>
            </a:r>
            <a:r>
              <a:rPr lang="en-US" sz="1800" b="1" dirty="0">
                <a:solidFill>
                  <a:srgbClr val="00B0F0"/>
                </a:solidFill>
              </a:rPr>
              <a:t>(1 of 3)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295400" y="1676401"/>
            <a:ext cx="7162800" cy="39624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Criteria to Use in Selecting Target Markets</a:t>
            </a:r>
          </a:p>
          <a:p>
            <a:r>
              <a:rPr lang="en-US" b="1" dirty="0"/>
              <a:t>Two Types of Criteria:</a:t>
            </a:r>
            <a:endParaRPr lang="en-US" b="1" dirty="0">
              <a:solidFill>
                <a:srgbClr val="0064FF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Those That Divide a Market into Segments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Those That Actually Pick the Target Segments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61428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554" name="AutoShape 10"/>
          <p:cNvSpPr>
            <a:spLocks noChangeArrowheads="1"/>
          </p:cNvSpPr>
          <p:nvPr/>
        </p:nvSpPr>
        <p:spPr bwMode="auto">
          <a:xfrm>
            <a:off x="1126331" y="198438"/>
            <a:ext cx="7924800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 eaLnBrk="1" hangingPunct="1">
              <a:lnSpc>
                <a:spcPct val="105000"/>
              </a:lnSpc>
              <a:spcBef>
                <a:spcPct val="30000"/>
              </a:spcBef>
            </a:pPr>
            <a:endParaRPr lang="en-US" sz="2800" b="1" dirty="0">
              <a:solidFill>
                <a:schemeClr val="accent2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6222" y="443072"/>
            <a:ext cx="7924800" cy="609600"/>
          </a:xfrm>
        </p:spPr>
        <p:txBody>
          <a:bodyPr/>
          <a:lstStyle/>
          <a:p>
            <a:r>
              <a:rPr lang="en-US" sz="3200" b="1" dirty="0">
                <a:solidFill>
                  <a:srgbClr val="00B0F0"/>
                </a:solidFill>
              </a:rPr>
              <a:t>MARKETING MATTERS</a:t>
            </a:r>
            <a:br>
              <a:rPr lang="en-US" sz="3200" b="1" dirty="0">
                <a:solidFill>
                  <a:srgbClr val="00B0F0"/>
                </a:solidFill>
              </a:rPr>
            </a:br>
            <a:r>
              <a:rPr lang="en-US" sz="2400" b="1" dirty="0">
                <a:solidFill>
                  <a:srgbClr val="00B0F0"/>
                </a:solidFill>
              </a:rPr>
              <a:t>Apple’s Segmentation Strategy</a:t>
            </a:r>
            <a:endParaRPr lang="en-US" sz="2400" dirty="0">
              <a:solidFill>
                <a:srgbClr val="00B0F0"/>
              </a:solidFill>
            </a:endParaRPr>
          </a:p>
        </p:txBody>
      </p:sp>
      <p:pic>
        <p:nvPicPr>
          <p:cNvPr id="8" name="Content Placeholder 7" descr="A grid compares different Apple Mac products and market segments.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586073"/>
            <a:ext cx="6934200" cy="4665926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hlinkClick r:id="" action="ppaction://noaction"/>
              </a:rPr>
              <a:t>Jump to Appendix 8 long image description</a:t>
            </a:r>
            <a:endParaRPr lang="en-US" dirty="0"/>
          </a:p>
        </p:txBody>
      </p:sp>
      <p:sp>
        <p:nvSpPr>
          <p:cNvPr id="6" name="Text Placeholder 5" hidden="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87575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1219200" y="228600"/>
            <a:ext cx="7831931" cy="6858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marL="457200" algn="ctr" eaLnBrk="1" hangingPunct="1"/>
            <a:endParaRPr lang="en-US" sz="2800" b="1" dirty="0">
              <a:solidFill>
                <a:srgbClr val="A50532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19200" y="0"/>
            <a:ext cx="8229600" cy="1143000"/>
          </a:xfrm>
        </p:spPr>
        <p:txBody>
          <a:bodyPr/>
          <a:lstStyle/>
          <a:p>
            <a:r>
              <a:rPr lang="en-US" sz="3200" b="1" dirty="0">
                <a:solidFill>
                  <a:srgbClr val="00B0F0"/>
                </a:solidFill>
              </a:rPr>
              <a:t>POSITIONING THE PRODUCT </a:t>
            </a:r>
            <a:r>
              <a:rPr lang="en-US" sz="1800" b="1" dirty="0">
                <a:solidFill>
                  <a:srgbClr val="00B0F0"/>
                </a:solidFill>
              </a:rPr>
              <a:t>(1 of 2)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219200" y="1181475"/>
            <a:ext cx="74676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64FF"/>
                </a:solidFill>
                <a:hlinkClick r:id="" action="ppaction://noaction"/>
              </a:rPr>
              <a:t>Product Positioning</a:t>
            </a:r>
            <a:endParaRPr lang="en-US" b="1" dirty="0">
              <a:solidFill>
                <a:srgbClr val="0064FF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64FF"/>
              </a:solidFill>
              <a:hlinkClick r:id="" action="ppaction://noaction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64FF"/>
                </a:solidFill>
                <a:hlinkClick r:id="" action="ppaction://noaction"/>
              </a:rPr>
              <a:t>Product Repositioning</a:t>
            </a:r>
            <a:endParaRPr lang="en-US" b="1" dirty="0">
              <a:solidFill>
                <a:srgbClr val="0064FF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0064FF"/>
              </a:solidFill>
            </a:endParaRPr>
          </a:p>
          <a:p>
            <a:pPr marL="0" indent="0">
              <a:buNone/>
            </a:pPr>
            <a:r>
              <a:rPr lang="en-US" b="1" dirty="0"/>
              <a:t>Two Approaches to Product Positioning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Head-to-Head Positioning</a:t>
            </a:r>
            <a:endParaRPr lang="en-US" b="1" dirty="0">
              <a:solidFill>
                <a:srgbClr val="0064FF"/>
              </a:solidFill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Differentiation Positioning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Writing a Positioning Statement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14702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990600" y="183440"/>
            <a:ext cx="8056563" cy="6858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marL="457200" algn="ctr" eaLnBrk="1" hangingPunct="1"/>
            <a:endParaRPr lang="en-US" sz="2800" b="1" dirty="0">
              <a:solidFill>
                <a:srgbClr val="A50532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6800" y="0"/>
            <a:ext cx="8229600" cy="1143000"/>
          </a:xfrm>
        </p:spPr>
        <p:txBody>
          <a:bodyPr/>
          <a:lstStyle/>
          <a:p>
            <a:r>
              <a:rPr lang="en-US" sz="3200" b="1" dirty="0">
                <a:solidFill>
                  <a:srgbClr val="00B0F0"/>
                </a:solidFill>
              </a:rPr>
              <a:t>POSITIONING THE PRODUCT </a:t>
            </a:r>
            <a:r>
              <a:rPr lang="en-US" sz="1800" b="1" dirty="0">
                <a:solidFill>
                  <a:srgbClr val="00B0F0"/>
                </a:solidFill>
              </a:rPr>
              <a:t>(2 of 2)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219199" y="1281279"/>
            <a:ext cx="7463631" cy="4942489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/>
              <a:t>Product Positioning Using Perceptual Maps:</a:t>
            </a:r>
          </a:p>
          <a:p>
            <a:pPr marL="0" indent="0">
              <a:buNone/>
            </a:pPr>
            <a:endParaRPr lang="en-US" sz="2400" b="1" dirty="0"/>
          </a:p>
          <a:p>
            <a:pPr marL="971550" lvl="1" indent="-514350">
              <a:buFont typeface="+mj-lt"/>
              <a:buAutoNum type="arabicPeriod"/>
            </a:pPr>
            <a:r>
              <a:rPr lang="en-US" sz="2400" b="1" dirty="0"/>
              <a:t>Identify Important Attributes for a Product or Brand Class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400" b="1" dirty="0"/>
              <a:t>Discover how Customers</a:t>
            </a:r>
            <a:r>
              <a:rPr lang="en-US" altLang="ja-JP" sz="2400" b="1" dirty="0"/>
              <a:t> Rate Competing Products or Brands on These Attributes</a:t>
            </a:r>
            <a:endParaRPr lang="en-US" sz="2400" b="1" dirty="0"/>
          </a:p>
          <a:p>
            <a:pPr marL="971550" lvl="1" indent="-514350">
              <a:buFont typeface="+mj-lt"/>
              <a:buAutoNum type="arabicPeriod"/>
            </a:pPr>
            <a:r>
              <a:rPr lang="en-US" sz="2400" b="1" dirty="0"/>
              <a:t>Discover Where the Company’s Product or Brand Is on these Attributes in Minds of Customer.</a:t>
            </a:r>
            <a:endParaRPr lang="en-US" altLang="ja-JP" sz="2400" b="1" dirty="0"/>
          </a:p>
          <a:p>
            <a:pPr marL="971550" lvl="1" indent="-514350">
              <a:buFont typeface="+mj-lt"/>
              <a:buAutoNum type="arabicPeriod"/>
            </a:pPr>
            <a:r>
              <a:rPr lang="en-US" sz="2400" b="1" dirty="0"/>
              <a:t>Reposition the Company’</a:t>
            </a:r>
            <a:r>
              <a:rPr lang="en-US" altLang="ja-JP" sz="2400" b="1" dirty="0"/>
              <a:t>s Products or Brands in the Minds of Consumers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813784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6800" y="228600"/>
            <a:ext cx="8077200" cy="609600"/>
          </a:xfrm>
        </p:spPr>
        <p:txBody>
          <a:bodyPr/>
          <a:lstStyle/>
          <a:p>
            <a:pPr algn="l"/>
            <a:r>
              <a:rPr lang="en-US" sz="28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9-11</a:t>
            </a:r>
            <a:r>
              <a:rPr lang="en-US" sz="2800" b="1" dirty="0"/>
              <a:t>  The strategy American dairies are using to reposition chocolate milk to reach adults.</a:t>
            </a:r>
            <a:endParaRPr lang="en-US" sz="2800" dirty="0"/>
          </a:p>
        </p:txBody>
      </p:sp>
      <p:pic>
        <p:nvPicPr>
          <p:cNvPr id="6" name="Content Placeholder 5" descr="A graphic shows an example of repositioning chocolate milk from a children's drink to an adult drink.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371600"/>
            <a:ext cx="7467600" cy="4839896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hlinkClick r:id="" action="ppaction://noaction"/>
              </a:rPr>
              <a:t>Jump to Appendix 9 long image description</a:t>
            </a:r>
          </a:p>
        </p:txBody>
      </p:sp>
      <p:sp>
        <p:nvSpPr>
          <p:cNvPr id="4" name="Text Placeholder 3" hidden="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0705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E6926-3DC0-744E-899C-36107DBAA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of the Super Bowl Ads!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F9E660-BA23-E64A-91B9-234C440DA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https://www.youtube.com/watch?v=n9weiTXQjns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https://www.youtube.com/watch?v=8y-1h_C8ad8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What is the key message of the ad?</a:t>
            </a:r>
          </a:p>
          <a:p>
            <a:pPr marL="514350" indent="-514350">
              <a:buAutoNum type="arabicPeriod"/>
            </a:pPr>
            <a:r>
              <a:rPr lang="en-US" dirty="0"/>
              <a:t>Who is the target demographic?</a:t>
            </a:r>
          </a:p>
          <a:p>
            <a:pPr marL="514350" indent="-514350">
              <a:buAutoNum type="arabicPeriod"/>
            </a:pPr>
            <a:r>
              <a:rPr lang="en-US" dirty="0"/>
              <a:t>What techniques/strategies make it memorable?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0475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700C0-C065-6349-B2D8-54F62BAB1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Assignments – Team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BCC16-8B43-BD41-91A8-4EAB50265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143000"/>
            <a:ext cx="7543800" cy="4983163"/>
          </a:xfrm>
        </p:spPr>
        <p:txBody>
          <a:bodyPr/>
          <a:lstStyle/>
          <a:p>
            <a:r>
              <a:rPr lang="en-US" dirty="0"/>
              <a:t>Each of you have been assigned to a Working Group (#1 - #8)</a:t>
            </a:r>
          </a:p>
          <a:p>
            <a:r>
              <a:rPr lang="en-US" dirty="0"/>
              <a:t>Assignment is to create a </a:t>
            </a:r>
            <a:r>
              <a:rPr lang="en-US" b="1" dirty="0"/>
              <a:t>Marketing Plan </a:t>
            </a:r>
            <a:r>
              <a:rPr lang="en-US" dirty="0"/>
              <a:t>for a new product or service. You decide!</a:t>
            </a:r>
          </a:p>
          <a:p>
            <a:r>
              <a:rPr lang="en-US" dirty="0"/>
              <a:t>Follow the template for </a:t>
            </a:r>
            <a:r>
              <a:rPr lang="en-US" b="1" dirty="0"/>
              <a:t>“Marketing Plan” </a:t>
            </a:r>
            <a:r>
              <a:rPr lang="en-US" dirty="0"/>
              <a:t>in Appendix 2 of the textbook (page #56). Read this carefully!</a:t>
            </a:r>
          </a:p>
          <a:p>
            <a:r>
              <a:rPr lang="en-US" dirty="0"/>
              <a:t>Each of you to take on a </a:t>
            </a:r>
            <a:r>
              <a:rPr lang="en-US" b="1" dirty="0"/>
              <a:t>Specific Section of the Plan</a:t>
            </a:r>
            <a:r>
              <a:rPr lang="en-US" dirty="0"/>
              <a:t> (i.e. Executive Summary, Company Description, Strategic Focus and Plan, etc.)</a:t>
            </a:r>
          </a:p>
        </p:txBody>
      </p:sp>
    </p:spTree>
    <p:extLst>
      <p:ext uri="{BB962C8B-B14F-4D97-AF65-F5344CB8AC3E}">
        <p14:creationId xmlns:p14="http://schemas.microsoft.com/office/powerpoint/2010/main" val="3134116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3CA08-CE94-BC4E-BE11-62187862B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459" y="152400"/>
            <a:ext cx="7543800" cy="609600"/>
          </a:xfrm>
        </p:spPr>
        <p:txBody>
          <a:bodyPr/>
          <a:lstStyle/>
          <a:p>
            <a:r>
              <a:rPr lang="en-US" dirty="0"/>
              <a:t>Group 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E596E-F232-A445-81C3-5AF26FDB6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838200"/>
            <a:ext cx="7543800" cy="4983163"/>
          </a:xfrm>
        </p:spPr>
        <p:txBody>
          <a:bodyPr/>
          <a:lstStyle/>
          <a:p>
            <a:r>
              <a:rPr lang="en-US" sz="2400" dirty="0"/>
              <a:t>Group Leader to be chosen (</a:t>
            </a:r>
            <a:r>
              <a:rPr lang="en-US" sz="2400" b="1" dirty="0"/>
              <a:t>2% extra credit </a:t>
            </a:r>
            <a:r>
              <a:rPr lang="en-US" sz="2400" dirty="0"/>
              <a:t>points towards final grade; 20 points)</a:t>
            </a:r>
          </a:p>
          <a:p>
            <a:pPr lvl="1"/>
            <a:r>
              <a:rPr lang="en-US" sz="2400" dirty="0"/>
              <a:t>Group Leader finalizes </a:t>
            </a:r>
            <a:r>
              <a:rPr lang="en-US" sz="2400" b="1" dirty="0"/>
              <a:t>PowerPoint</a:t>
            </a:r>
            <a:r>
              <a:rPr lang="en-US" sz="2400" dirty="0"/>
              <a:t> &amp; </a:t>
            </a:r>
            <a:r>
              <a:rPr lang="en-US" sz="2400" b="1" dirty="0"/>
              <a:t>Executive</a:t>
            </a:r>
            <a:r>
              <a:rPr lang="en-US" sz="2400" dirty="0"/>
              <a:t> </a:t>
            </a:r>
            <a:r>
              <a:rPr lang="en-US" sz="2400" b="1" dirty="0"/>
              <a:t>Summary “2 pager”. </a:t>
            </a:r>
            <a:r>
              <a:rPr lang="en-US" sz="2400" dirty="0"/>
              <a:t>This will serve as his/her </a:t>
            </a:r>
          </a:p>
          <a:p>
            <a:pPr marL="457200" lvl="1" indent="0">
              <a:buNone/>
            </a:pPr>
            <a:r>
              <a:rPr lang="en-US" sz="2400" dirty="0"/>
              <a:t>    </a:t>
            </a:r>
            <a:r>
              <a:rPr lang="en-US" sz="2400" b="1" dirty="0"/>
              <a:t>Executive Summary Brief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Remaining Team Members pick one of the </a:t>
            </a:r>
            <a:r>
              <a:rPr lang="en-US" sz="2400" b="1" dirty="0"/>
              <a:t>remaining 8 “elements of the plan”, </a:t>
            </a:r>
            <a:r>
              <a:rPr lang="en-US" sz="2400" dirty="0"/>
              <a:t>page #57</a:t>
            </a:r>
          </a:p>
          <a:p>
            <a:pPr marL="800100" lvl="1" indent="-342900">
              <a:buAutoNum type="arabicPeriod" startAt="2"/>
            </a:pPr>
            <a:r>
              <a:rPr lang="en-US" sz="1800" dirty="0"/>
              <a:t>Description of Company		6.  Marketing Program </a:t>
            </a:r>
          </a:p>
          <a:p>
            <a:pPr marL="800100" lvl="1" indent="-342900">
              <a:buAutoNum type="arabicPeriod" startAt="2"/>
            </a:pPr>
            <a:r>
              <a:rPr lang="en-US" sz="1800" dirty="0"/>
              <a:t>Strategic Plan/Focus			7.  Financials, Org structure</a:t>
            </a:r>
          </a:p>
          <a:p>
            <a:pPr marL="800100" lvl="1" indent="-342900">
              <a:buAutoNum type="arabicPeriod" startAt="2"/>
            </a:pPr>
            <a:r>
              <a:rPr lang="en-US" sz="1800" dirty="0"/>
              <a:t>Situation Analysis (SWOT)		8. Implementation Plan</a:t>
            </a:r>
          </a:p>
          <a:p>
            <a:pPr marL="800100" lvl="1" indent="-342900">
              <a:buAutoNum type="arabicPeriod" startAt="2"/>
            </a:pPr>
            <a:r>
              <a:rPr lang="en-US" sz="1800" dirty="0"/>
              <a:t>Market-Product Focus                                 9. Evaluation Plan</a:t>
            </a:r>
          </a:p>
          <a:p>
            <a:pPr marL="400050">
              <a:buFont typeface="Arial" panose="020B0604020202020204" pitchFamily="34" charset="0"/>
              <a:buChar char="•"/>
            </a:pPr>
            <a:r>
              <a:rPr lang="en-US" sz="2400" dirty="0"/>
              <a:t>Each team member will </a:t>
            </a:r>
            <a:r>
              <a:rPr lang="en-US" sz="2400" b="1" dirty="0"/>
              <a:t>create 2-3 slides</a:t>
            </a:r>
            <a:r>
              <a:rPr lang="en-US" sz="2400" dirty="0"/>
              <a:t>, and a </a:t>
            </a:r>
            <a:r>
              <a:rPr lang="en-US" sz="2400" b="1" dirty="0"/>
              <a:t>2-3 page Executive Summary Brief </a:t>
            </a:r>
            <a:r>
              <a:rPr lang="en-US" sz="2400" dirty="0"/>
              <a:t>of their topic</a:t>
            </a:r>
          </a:p>
          <a:p>
            <a:pPr marL="400050">
              <a:buFont typeface="Arial" panose="020B0604020202020204" pitchFamily="34" charset="0"/>
              <a:buChar char="•"/>
            </a:pPr>
            <a:r>
              <a:rPr lang="en-US" sz="2400" dirty="0"/>
              <a:t>Group of 10; 2 people with share the SWOT</a:t>
            </a:r>
          </a:p>
          <a:p>
            <a:pPr marL="457200" lvl="1" indent="0">
              <a:buNone/>
            </a:pPr>
            <a:endParaRPr lang="en-US" sz="1800" dirty="0"/>
          </a:p>
          <a:p>
            <a:pPr marL="800100" lvl="1" indent="-342900">
              <a:buAutoNum type="arabicPeriod" startAt="2"/>
            </a:pPr>
            <a:endParaRPr lang="en-US" sz="1800" dirty="0"/>
          </a:p>
          <a:p>
            <a:pPr marL="971550" lvl="1" indent="-514350">
              <a:buFont typeface="+mj-lt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385701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9158B-FBC0-614B-BBA9-9A845DFF9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Considerations…….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09414-BC88-A444-8E23-DA53E5579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219200"/>
            <a:ext cx="7543800" cy="4983163"/>
          </a:xfrm>
        </p:spPr>
        <p:txBody>
          <a:bodyPr/>
          <a:lstStyle/>
          <a:p>
            <a:r>
              <a:rPr lang="en-US" sz="2400" dirty="0"/>
              <a:t>Pick a product, service, segment that you understand fairly well</a:t>
            </a:r>
          </a:p>
          <a:p>
            <a:r>
              <a:rPr lang="en-US" sz="2400" dirty="0"/>
              <a:t>This is a “start up” company. No one knows you!</a:t>
            </a:r>
          </a:p>
          <a:p>
            <a:r>
              <a:rPr lang="en-US" sz="2400" dirty="0"/>
              <a:t>Suggest </a:t>
            </a:r>
            <a:r>
              <a:rPr lang="en-US" sz="2400" b="1" dirty="0"/>
              <a:t>weekly team meetings </a:t>
            </a:r>
            <a:r>
              <a:rPr lang="en-US" sz="2400" dirty="0"/>
              <a:t>to review content.  You have 5 weeks to complete the Power Point and Summary Brief. </a:t>
            </a:r>
            <a:r>
              <a:rPr lang="en-US" sz="2400" b="1" dirty="0"/>
              <a:t>Both are due on March 11th</a:t>
            </a:r>
          </a:p>
          <a:p>
            <a:r>
              <a:rPr lang="en-US" sz="2400" dirty="0"/>
              <a:t>PowerPoint rules….6 X 6 “six lines, six words”</a:t>
            </a:r>
          </a:p>
          <a:p>
            <a:r>
              <a:rPr lang="en-US" sz="2400" dirty="0"/>
              <a:t>Select a template for your Brand…keep it simple!</a:t>
            </a:r>
          </a:p>
          <a:p>
            <a:r>
              <a:rPr lang="en-US" sz="2400" dirty="0"/>
              <a:t>A picture is worth a thousand words! </a:t>
            </a:r>
            <a:r>
              <a:rPr lang="en-US" sz="2400" b="1" dirty="0"/>
              <a:t>Graphs, charts, pictures</a:t>
            </a:r>
            <a:r>
              <a:rPr lang="en-US" sz="2400" dirty="0"/>
              <a:t> strongly encouraged!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outlines in the textbook</a:t>
            </a:r>
            <a:r>
              <a:rPr lang="en-US" sz="2400" dirty="0"/>
              <a:t>, they are very helpful</a:t>
            </a:r>
          </a:p>
        </p:txBody>
      </p:sp>
    </p:spTree>
    <p:extLst>
      <p:ext uri="{BB962C8B-B14F-4D97-AF65-F5344CB8AC3E}">
        <p14:creationId xmlns:p14="http://schemas.microsoft.com/office/powerpoint/2010/main" val="26611866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133BB-6BD4-F749-8812-44BBAF484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276" y="1219200"/>
            <a:ext cx="7543800" cy="4983163"/>
          </a:xfrm>
        </p:spPr>
        <p:txBody>
          <a:bodyPr/>
          <a:lstStyle/>
          <a:p>
            <a:r>
              <a:rPr lang="en-US" dirty="0"/>
              <a:t>Neatness counts! (No typos, blurry images)</a:t>
            </a:r>
          </a:p>
          <a:p>
            <a:r>
              <a:rPr lang="en-US" dirty="0"/>
              <a:t>Consistent use of </a:t>
            </a:r>
            <a:r>
              <a:rPr lang="en-US" b="1" dirty="0"/>
              <a:t>color and fonts</a:t>
            </a:r>
          </a:p>
          <a:p>
            <a:r>
              <a:rPr lang="en-US" b="1" dirty="0"/>
              <a:t>Avoid effects </a:t>
            </a:r>
            <a:r>
              <a:rPr lang="en-US" dirty="0"/>
              <a:t>unless deliberately used (don’t let Power Point be a distraction to your presentation)</a:t>
            </a:r>
          </a:p>
          <a:p>
            <a:r>
              <a:rPr lang="en-US" dirty="0"/>
              <a:t>You are asking a Venture Capitalist or CEO </a:t>
            </a:r>
            <a:r>
              <a:rPr lang="en-US" b="1" dirty="0"/>
              <a:t>to approve your launch</a:t>
            </a:r>
            <a:r>
              <a:rPr lang="en-US" dirty="0"/>
              <a:t>….it should </a:t>
            </a:r>
            <a:r>
              <a:rPr lang="en-US" b="1" dirty="0"/>
              <a:t>look that way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B34503-A3C1-4C46-994A-0AB03EF25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Considerations…….</a:t>
            </a:r>
          </a:p>
        </p:txBody>
      </p:sp>
    </p:spTree>
    <p:extLst>
      <p:ext uri="{BB962C8B-B14F-4D97-AF65-F5344CB8AC3E}">
        <p14:creationId xmlns:p14="http://schemas.microsoft.com/office/powerpoint/2010/main" val="15923184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26426-07FF-7148-8F19-CF1CCC28B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Announcements……..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0C1B9-D527-2A45-A229-7826A70F5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Chapter #10 – New Products &amp; Services</a:t>
            </a:r>
          </a:p>
          <a:p>
            <a:r>
              <a:rPr lang="en-US" b="1" dirty="0"/>
              <a:t>Monday, February 10</a:t>
            </a:r>
            <a:r>
              <a:rPr lang="en-US" b="1" baseline="30000" dirty="0"/>
              <a:t>th</a:t>
            </a:r>
            <a:r>
              <a:rPr lang="en-US" b="1" dirty="0"/>
              <a:t>- Mid-Term Review! Not to be missed</a:t>
            </a:r>
          </a:p>
          <a:p>
            <a:pPr lvl="1"/>
            <a:r>
              <a:rPr lang="en-US" b="1" dirty="0"/>
              <a:t>Chapters #1-#10, Case Studies #1,2 (GM: Mary Barra, Starbucks)</a:t>
            </a:r>
          </a:p>
          <a:p>
            <a:r>
              <a:rPr lang="en-US" b="1" dirty="0"/>
              <a:t>Mid-Term Examination </a:t>
            </a:r>
            <a:r>
              <a:rPr lang="en-US" dirty="0"/>
              <a:t>on Wednesday, February 12</a:t>
            </a:r>
            <a:r>
              <a:rPr lang="en-US" baseline="30000" dirty="0"/>
              <a:t>th</a:t>
            </a:r>
          </a:p>
          <a:p>
            <a:r>
              <a:rPr lang="en-US" dirty="0"/>
              <a:t>Office Hours on Monday, 1:30 p.m. – 2:30 p.m. </a:t>
            </a:r>
            <a:r>
              <a:rPr lang="en-US" b="1" dirty="0"/>
              <a:t>please use Canvas Calendar for appointment</a:t>
            </a:r>
          </a:p>
        </p:txBody>
      </p:sp>
    </p:spTree>
    <p:extLst>
      <p:ext uri="{BB962C8B-B14F-4D97-AF65-F5344CB8AC3E}">
        <p14:creationId xmlns:p14="http://schemas.microsoft.com/office/powerpoint/2010/main" val="13822985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0" y="685800"/>
            <a:ext cx="7848600" cy="2057400"/>
          </a:xfr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+mj-lt"/>
                <a:cs typeface="Calibri" charset="0"/>
              </a:rPr>
              <a:t>The Rady School of Management</a:t>
            </a:r>
            <a:br>
              <a:rPr lang="en-US" sz="3600" dirty="0">
                <a:latin typeface="+mj-lt"/>
                <a:cs typeface="Calibri" charset="0"/>
              </a:rPr>
            </a:br>
            <a:endParaRPr lang="en-US" sz="3200" b="0" dirty="0">
              <a:latin typeface="+mj-lt"/>
              <a:cs typeface="Calibri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590800" y="2514600"/>
            <a:ext cx="6019800" cy="1371600"/>
          </a:xfrm>
        </p:spPr>
        <p:txBody>
          <a:bodyPr/>
          <a:lstStyle/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Lecture #9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MGT103 Winter 2020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Marketing Segmentation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Targeting, Positioning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Wednesday, February 5</a:t>
            </a:r>
          </a:p>
          <a:p>
            <a:pPr eaLnBrk="1" hangingPunct="1">
              <a:defRPr/>
            </a:pPr>
            <a:r>
              <a:rPr lang="en-US" b="1" dirty="0">
                <a:latin typeface="+mn-lt"/>
                <a:cs typeface="Calibri" charset="0"/>
              </a:rPr>
              <a:t>M,W 11:00a.m – 12:20 p.m.</a:t>
            </a:r>
          </a:p>
          <a:p>
            <a:pPr eaLnBrk="1" hangingPunct="1">
              <a:defRPr/>
            </a:pPr>
            <a:endParaRPr lang="en-US" b="1" dirty="0">
              <a:latin typeface="+mn-lt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7847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464" name="AutoShape 1032"/>
          <p:cNvSpPr>
            <a:spLocks noChangeArrowheads="1"/>
          </p:cNvSpPr>
          <p:nvPr/>
        </p:nvSpPr>
        <p:spPr bwMode="auto">
          <a:xfrm>
            <a:off x="1037431" y="250689"/>
            <a:ext cx="7941496" cy="792162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/>
            <a:endParaRPr lang="en-US" sz="2000" b="1" dirty="0">
              <a:solidFill>
                <a:srgbClr val="A50532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08842" y="274638"/>
            <a:ext cx="7577958" cy="1143000"/>
          </a:xfrm>
        </p:spPr>
        <p:txBody>
          <a:bodyPr/>
          <a:lstStyle/>
          <a:p>
            <a:r>
              <a:rPr lang="en-US" sz="2400" b="1" dirty="0">
                <a:solidFill>
                  <a:srgbClr val="00B0F0"/>
                </a:solidFill>
              </a:rPr>
              <a:t>LEARNING OBJECTIVES </a:t>
            </a:r>
            <a:br>
              <a:rPr lang="en-US" sz="2000" b="1" dirty="0">
                <a:solidFill>
                  <a:srgbClr val="00B0F0"/>
                </a:solidFill>
              </a:rPr>
            </a:br>
            <a:br>
              <a:rPr lang="en-US" sz="1100" b="1" dirty="0">
                <a:solidFill>
                  <a:srgbClr val="00B0F0"/>
                </a:solidFill>
              </a:rPr>
            </a:b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219200" y="1600200"/>
            <a:ext cx="7577958" cy="45259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000" b="1" dirty="0"/>
              <a:t>Explain what market segmentation is and when to use it.</a:t>
            </a:r>
            <a:endParaRPr lang="en-US" sz="3000" dirty="0"/>
          </a:p>
          <a:p>
            <a:pPr marL="514350" indent="-514350">
              <a:buFont typeface="+mj-lt"/>
              <a:buAutoNum type="arabicPeriod"/>
            </a:pPr>
            <a:r>
              <a:rPr lang="en-US" sz="3000" b="1" dirty="0"/>
              <a:t>Identify the five steps involved in segmenting and targeting markets.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000" b="1" dirty="0"/>
              <a:t>Recognize the bases used to segment consumer and organizational (business) markets.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18621956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464" name="AutoShape 1032"/>
          <p:cNvSpPr>
            <a:spLocks noChangeArrowheads="1"/>
          </p:cNvSpPr>
          <p:nvPr/>
        </p:nvSpPr>
        <p:spPr bwMode="auto">
          <a:xfrm>
            <a:off x="990600" y="186148"/>
            <a:ext cx="7907338" cy="75565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algn="ctr"/>
            <a:endParaRPr lang="en-US" sz="2000" b="1" dirty="0">
              <a:solidFill>
                <a:srgbClr val="0078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43000" y="186148"/>
            <a:ext cx="8229600" cy="1033052"/>
          </a:xfrm>
        </p:spPr>
        <p:txBody>
          <a:bodyPr/>
          <a:lstStyle/>
          <a:p>
            <a:r>
              <a:rPr lang="en-US" sz="2400" b="1" dirty="0">
                <a:solidFill>
                  <a:srgbClr val="00B0F0"/>
                </a:solidFill>
              </a:rPr>
              <a:t>LEARNING OBJECTIVES </a:t>
            </a:r>
            <a:br>
              <a:rPr lang="en-US" sz="2000" b="1" dirty="0">
                <a:solidFill>
                  <a:srgbClr val="007800"/>
                </a:solidFill>
              </a:rPr>
            </a:br>
            <a:br>
              <a:rPr lang="en-US" sz="1100" b="1" dirty="0">
                <a:solidFill>
                  <a:srgbClr val="007800"/>
                </a:solidFill>
              </a:rPr>
            </a:br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43000" y="1295400"/>
            <a:ext cx="7315200" cy="4525963"/>
          </a:xfrm>
        </p:spPr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en-US" b="1" dirty="0"/>
              <a:t>Develop a market-product grid to identify a target market and recommend resulting marketing actions.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US" b="1" dirty="0"/>
              <a:t>Explain how marketing managers position products in the marketplace.</a:t>
            </a:r>
          </a:p>
        </p:txBody>
      </p:sp>
    </p:spTree>
    <p:extLst>
      <p:ext uri="{BB962C8B-B14F-4D97-AF65-F5344CB8AC3E}">
        <p14:creationId xmlns:p14="http://schemas.microsoft.com/office/powerpoint/2010/main" val="192917676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90601" y="695764"/>
            <a:ext cx="8153399" cy="609600"/>
          </a:xfrm>
        </p:spPr>
        <p:txBody>
          <a:bodyPr/>
          <a:lstStyle/>
          <a:p>
            <a:pPr algn="l"/>
            <a:r>
              <a:rPr lang="en-US" sz="28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9-1</a:t>
            </a:r>
            <a:r>
              <a:rPr lang="en-US" sz="2800" b="1" dirty="0"/>
              <a:t>  Market segmentation links market needs to an organization’s marketing program through marketing mix actions.</a:t>
            </a:r>
            <a:endParaRPr lang="en-US" sz="2800" dirty="0"/>
          </a:p>
        </p:txBody>
      </p:sp>
      <p:pic>
        <p:nvPicPr>
          <p:cNvPr id="6" name="Content Placeholder 5" descr="A graphic lists the steps of market segmentation.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950" y="2305928"/>
            <a:ext cx="7632700" cy="2246144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hlinkClick r:id="" action="ppaction://noaction"/>
              </a:rPr>
              <a:t>Jump to Appendix 1 long image description</a:t>
            </a:r>
          </a:p>
        </p:txBody>
      </p:sp>
      <p:sp>
        <p:nvSpPr>
          <p:cNvPr id="4" name="Text Placeholder 3" hidden="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45338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43001" y="317374"/>
            <a:ext cx="8000999" cy="609600"/>
          </a:xfrm>
        </p:spPr>
        <p:txBody>
          <a:bodyPr/>
          <a:lstStyle/>
          <a:p>
            <a:pPr algn="l"/>
            <a:r>
              <a:rPr lang="en-US" sz="24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9-2</a:t>
            </a:r>
            <a:r>
              <a:rPr lang="en-US" sz="2400" b="1" dirty="0"/>
              <a:t>  A market-product grid shows the kind of sleeper that is targeted for each of the bed pillows with a different firmness.</a:t>
            </a:r>
            <a:endParaRPr lang="en-US" sz="24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34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              Using </a:t>
            </a:r>
            <a:r>
              <a:rPr lang="en-US" b="1" dirty="0">
                <a:solidFill>
                  <a:srgbClr val="0064FF"/>
                </a:solidFill>
                <a:hlinkClick r:id="" action="ppaction://noaction"/>
              </a:rPr>
              <a:t>Market-Product Grids</a:t>
            </a:r>
            <a:endParaRPr lang="en-US" dirty="0"/>
          </a:p>
        </p:txBody>
      </p:sp>
      <p:pic>
        <p:nvPicPr>
          <p:cNvPr id="343044" name="Picture 4" descr="A table lists bed pillow products targeted to separate market segment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71599" y="1892300"/>
            <a:ext cx="7425559" cy="4038726"/>
          </a:xfrm>
          <a:prstGeom prst="rect">
            <a:avLst/>
          </a:prstGeom>
          <a:noFill/>
        </p:spPr>
      </p:pic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hlinkClick r:id="" action="ppaction://noaction"/>
              </a:rPr>
              <a:t>Jump to Appendix 2 long image description</a:t>
            </a:r>
          </a:p>
        </p:txBody>
      </p:sp>
      <p:sp>
        <p:nvSpPr>
          <p:cNvPr id="7" name="Text Placeholder 6" hidden="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6242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1151334" y="274638"/>
            <a:ext cx="7831931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marL="342900" algn="ctr" eaLnBrk="1" hangingPunct="1"/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90600" y="274638"/>
            <a:ext cx="7696200" cy="1143000"/>
          </a:xfrm>
        </p:spPr>
        <p:txBody>
          <a:bodyPr/>
          <a:lstStyle/>
          <a:p>
            <a:pPr marL="342900" eaLnBrk="1" hangingPunct="1"/>
            <a:r>
              <a:rPr lang="en-US" sz="3200" b="1" dirty="0">
                <a:solidFill>
                  <a:srgbClr val="00B0F0"/>
                </a:solidFill>
              </a:rPr>
              <a:t>WHY SEGMENT MARKETS?</a:t>
            </a:r>
            <a:br>
              <a:rPr lang="en-US" sz="3200" b="1" dirty="0">
                <a:solidFill>
                  <a:srgbClr val="00B0F0"/>
                </a:solidFill>
              </a:rPr>
            </a:br>
            <a:r>
              <a:rPr lang="en-US" sz="2400" b="1" dirty="0">
                <a:solidFill>
                  <a:srgbClr val="00B0F0"/>
                </a:solidFill>
              </a:rPr>
              <a:t>WHEN AND HOW TO SEGMENT MARKETS </a:t>
            </a:r>
            <a:r>
              <a:rPr lang="en-US" sz="1800" b="1" dirty="0">
                <a:solidFill>
                  <a:srgbClr val="00B0F0"/>
                </a:solidFill>
              </a:rPr>
              <a:t>(1 of 2)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47800" y="1600200"/>
            <a:ext cx="72390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One-Size-Fits-All Mass Markets</a:t>
            </a:r>
            <a:br>
              <a:rPr lang="en-US" b="1" dirty="0"/>
            </a:br>
            <a:r>
              <a:rPr lang="en-US" b="1" dirty="0"/>
              <a:t>No Longer Exist</a:t>
            </a:r>
          </a:p>
          <a:p>
            <a:r>
              <a:rPr lang="en-US" b="1" dirty="0"/>
              <a:t>Three Segmentation Strategies: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One Product and Multiple Market Segments (Example: Books)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Multiple Products and Multiple Market Segments (Example: Cars)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Segments of One–“Mass Customization” (Example: Tailor Products to Individuals)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93687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6799" y="673697"/>
            <a:ext cx="7772401" cy="609600"/>
          </a:xfrm>
        </p:spPr>
        <p:txBody>
          <a:bodyPr/>
          <a:lstStyle/>
          <a:p>
            <a:pPr algn="l"/>
            <a:r>
              <a:rPr lang="en-US" sz="2800" dirty="0">
                <a:solidFill>
                  <a:srgbClr val="7493E2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FIGURE 9-3</a:t>
            </a:r>
            <a:r>
              <a:rPr lang="en-US" sz="2800" b="1" dirty="0"/>
              <a:t>  The five key steps in segmenting and targeting markets that link market needs to a firm'</a:t>
            </a:r>
            <a:r>
              <a:rPr lang="en-US" altLang="ja-JP" sz="2800" b="1" dirty="0"/>
              <a:t>s marketing program.</a:t>
            </a:r>
            <a:endParaRPr lang="en-US" sz="2800" dirty="0"/>
          </a:p>
        </p:txBody>
      </p:sp>
      <p:pic>
        <p:nvPicPr>
          <p:cNvPr id="7" name="Content Placeholder 6" descr="A summary graphic shows the five steps in segmenting and targeting markets.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362199"/>
            <a:ext cx="7239000" cy="2807299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hlinkClick r:id="" action="ppaction://noaction"/>
              </a:rPr>
              <a:t>Jump to Appendix 4 long image description</a:t>
            </a:r>
          </a:p>
        </p:txBody>
      </p:sp>
      <p:sp>
        <p:nvSpPr>
          <p:cNvPr id="4" name="Text Placeholder 3" hidden="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Cloud 1">
            <a:extLst>
              <a:ext uri="{FF2B5EF4-FFF2-40B4-BE49-F238E27FC236}">
                <a16:creationId xmlns:a16="http://schemas.microsoft.com/office/drawing/2014/main" id="{CAFADE91-01D1-CD4A-A41C-EEEE0633C53B}"/>
              </a:ext>
            </a:extLst>
          </p:cNvPr>
          <p:cNvSpPr/>
          <p:nvPr/>
        </p:nvSpPr>
        <p:spPr bwMode="auto">
          <a:xfrm>
            <a:off x="1295400" y="4267200"/>
            <a:ext cx="1143000" cy="685800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000" b="1" dirty="0">
                <a:cs typeface="ＭＳ Ｐゴシック" charset="-128"/>
              </a:rPr>
              <a:t>research</a:t>
            </a:r>
            <a:endParaRPr kumimoji="0" lang="en-US" sz="1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6110245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755" name="AutoShape 1035"/>
          <p:cNvSpPr>
            <a:spLocks noChangeArrowheads="1"/>
          </p:cNvSpPr>
          <p:nvPr/>
        </p:nvSpPr>
        <p:spPr bwMode="auto">
          <a:xfrm>
            <a:off x="1219200" y="160338"/>
            <a:ext cx="7827963" cy="1143000"/>
          </a:xfrm>
          <a:prstGeom prst="roundRect">
            <a:avLst>
              <a:gd name="adj" fmla="val 16667"/>
            </a:avLst>
          </a:prstGeom>
          <a:solidFill>
            <a:srgbClr val="FFF0C8">
              <a:alpha val="50000"/>
            </a:srgbClr>
          </a:solidFill>
          <a:ln w="38100">
            <a:solidFill>
              <a:srgbClr val="0070C0"/>
            </a:solidFill>
            <a:round/>
          </a:ln>
          <a:effectLst/>
        </p:spPr>
        <p:txBody>
          <a:bodyPr anchor="ctr" anchorCtr="1"/>
          <a:lstStyle/>
          <a:p>
            <a:pPr marL="457200" algn="ctr" eaLnBrk="1" hangingPunct="1"/>
            <a:endParaRPr lang="en-US" b="1" dirty="0">
              <a:solidFill>
                <a:srgbClr val="A50532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0" y="176554"/>
            <a:ext cx="7543800" cy="1143000"/>
          </a:xfrm>
        </p:spPr>
        <p:txBody>
          <a:bodyPr/>
          <a:lstStyle/>
          <a:p>
            <a:pPr marL="457200" eaLnBrk="1" hangingPunct="1"/>
            <a:r>
              <a:rPr lang="en-US" sz="2400" b="1" dirty="0">
                <a:solidFill>
                  <a:srgbClr val="00B0F0"/>
                </a:solidFill>
              </a:rPr>
              <a:t>SEGMENTING AND TARGETING MARKETS</a:t>
            </a:r>
            <a:br>
              <a:rPr lang="en-US" sz="2400" b="1" dirty="0">
                <a:solidFill>
                  <a:srgbClr val="00B0F0"/>
                </a:solidFill>
              </a:rPr>
            </a:br>
            <a:r>
              <a:rPr lang="en-US" sz="2000" b="1" dirty="0">
                <a:solidFill>
                  <a:srgbClr val="00B0F0"/>
                </a:solidFill>
              </a:rPr>
              <a:t>STEP 1: GROUP POTENTIAL BUYERS INTO SEGMENTS </a:t>
            </a:r>
            <a:br>
              <a:rPr lang="en-US" sz="2000" b="1" dirty="0">
                <a:solidFill>
                  <a:srgbClr val="00B0F0"/>
                </a:solidFill>
              </a:rPr>
            </a:br>
            <a:r>
              <a:rPr lang="en-US" sz="1800" b="1" dirty="0">
                <a:solidFill>
                  <a:srgbClr val="00B0F0"/>
                </a:solidFill>
              </a:rPr>
              <a:t>(1 of 4)</a:t>
            </a:r>
            <a:endParaRPr lang="en-US" sz="1800" dirty="0">
              <a:solidFill>
                <a:srgbClr val="00B0F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371600" y="1461499"/>
            <a:ext cx="73152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Criteria to Use in Forming the Segments</a:t>
            </a:r>
          </a:p>
          <a:p>
            <a:pPr lvl="1">
              <a:buFont typeface="Arial"/>
              <a:buChar char="•"/>
            </a:pPr>
            <a:r>
              <a:rPr lang="en-US" altLang="ja-JP" b="1" dirty="0"/>
              <a:t>Simplicity and Cost-Effectiveness</a:t>
            </a:r>
            <a:endParaRPr lang="en-US" b="1" dirty="0">
              <a:solidFill>
                <a:srgbClr val="0064FF"/>
              </a:solidFill>
            </a:endParaRPr>
          </a:p>
          <a:p>
            <a:pPr lvl="1">
              <a:buFont typeface="Arial"/>
              <a:buChar char="•"/>
            </a:pPr>
            <a:r>
              <a:rPr lang="en-US" b="1" dirty="0"/>
              <a:t>Potential for Increased Profit</a:t>
            </a:r>
          </a:p>
          <a:p>
            <a:pPr lvl="1">
              <a:buFont typeface="Arial"/>
              <a:buChar char="•"/>
            </a:pPr>
            <a:r>
              <a:rPr lang="en-US" b="1" dirty="0">
                <a:solidFill>
                  <a:srgbClr val="000000"/>
                </a:solidFill>
              </a:rPr>
              <a:t>Similarity of Needs of Buyers in Segment</a:t>
            </a:r>
          </a:p>
          <a:p>
            <a:pPr lvl="1">
              <a:buFont typeface="Arial"/>
              <a:buChar char="•"/>
            </a:pPr>
            <a:r>
              <a:rPr lang="en-US" altLang="ja-JP" b="1" dirty="0"/>
              <a:t>Difference of Needs of Buyers among Segments</a:t>
            </a:r>
          </a:p>
          <a:p>
            <a:pPr lvl="1">
              <a:buFont typeface="Arial"/>
              <a:buChar char="•"/>
            </a:pPr>
            <a:r>
              <a:rPr lang="en-US" b="1" dirty="0"/>
              <a:t>Potential of Marketing Action to Reach Segment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936" y="4876800"/>
            <a:ext cx="2402928" cy="1686855"/>
          </a:xfrm>
          <a:prstGeom prst="rect">
            <a:avLst/>
          </a:prstGeom>
        </p:spPr>
      </p:pic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02EBDCD6-79D4-471D-8259-39B3F362DECD}"/>
              </a:ext>
            </a:extLst>
          </p:cNvPr>
          <p:cNvSpPr txBox="1">
            <a:spLocks/>
          </p:cNvSpPr>
          <p:nvPr/>
        </p:nvSpPr>
        <p:spPr>
          <a:xfrm>
            <a:off x="5486400" y="6705600"/>
            <a:ext cx="3657600" cy="152400"/>
          </a:xfrm>
          <a:prstGeom prst="rect">
            <a:avLst/>
          </a:prstGeom>
        </p:spPr>
        <p:txBody>
          <a:bodyPr wrap="none" lIns="0" tIns="0" rIns="45720" bIns="0"/>
          <a:lstStyle>
            <a:lvl1pPr marL="0" indent="0" algn="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00" baseline="0">
                <a:solidFill>
                  <a:srgbClr val="6A6A6A"/>
                </a:solidFill>
                <a:latin typeface="Calibri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dirty="0"/>
              <a:t>©Reed Saxon/AP Images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02188851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General Presentation-building-side">
  <a:themeElements>
    <a:clrScheme name="Otterson_powerpoin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tterson_powerpoi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Otterson_powerpoi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tterson_powerpoin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tterson_powerpoin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LongProperties xmlns="http://schemas.microsoft.com/office/2006/metadata/longProperties"/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3D0D3045D2FF4FB51A5B63DF3AAA65" ma:contentTypeVersion="3" ma:contentTypeDescription="Create a new document." ma:contentTypeScope="" ma:versionID="6841a04a395bc456f6e306e967f3d95c">
  <xsd:schema xmlns:xsd="http://www.w3.org/2001/XMLSchema" xmlns:p="http://schemas.microsoft.com/office/2006/metadata/properties" xmlns:ns1="http://schemas.microsoft.com/sharepoint/v3" xmlns:ns2="8dfc9360-30d7-44fa-9454-8814658167eb" targetNamespace="http://schemas.microsoft.com/office/2006/metadata/properties" ma:root="true" ma:fieldsID="9af39eaed083fb799ebbfefa202d23f3" ns1:_="" ns2:_="">
    <xsd:import namespace="http://schemas.microsoft.com/sharepoint/v3"/>
    <xsd:import namespace="8dfc9360-30d7-44fa-9454-8814658167eb"/>
    <xsd:element name="properties">
      <xsd:complexType>
        <xsd:sequence>
          <xsd:element name="documentManagement">
            <xsd:complexType>
              <xsd:all>
                <xsd:element ref="ns2:Document_x0020_Audience" minOccurs="0"/>
                <xsd:element ref="ns2:Kind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6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7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:xsd="http://www.w3.org/2001/XMLSchema" xmlns:dms="http://schemas.microsoft.com/office/2006/documentManagement/types" targetNamespace="8dfc9360-30d7-44fa-9454-8814658167eb" elementFormDefault="qualified">
    <xsd:import namespace="http://schemas.microsoft.com/office/2006/documentManagement/types"/>
    <xsd:element name="Document_x0020_Audience" ma:index="2" nillable="true" ma:displayName="Document Audience" ma:default="Frequently Used" ma:internalName="Document_x0020_Audience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Frequently Used"/>
                    <xsd:enumeration value="Faculty Assistant"/>
                    <xsd:enumeration value="Alumni"/>
                    <xsd:enumeration value="Students"/>
                  </xsd:restriction>
                </xsd:simpleType>
              </xsd:element>
            </xsd:sequence>
          </xsd:extension>
        </xsd:complexContent>
      </xsd:complexType>
    </xsd:element>
    <xsd:element name="Kind" ma:index="3" nillable="true" ma:displayName="Kind" ma:default="CDs" ma:format="Dropdown" ma:internalName="Kind">
      <xsd:simpleType>
        <xsd:union memberTypes="dms:Text">
          <xsd:simpleType>
            <xsd:restriction base="dms:Choice">
              <xsd:enumeration value="CDs"/>
              <xsd:enumeration value="Course Materials"/>
              <xsd:enumeration value="Forms"/>
              <xsd:enumeration value="Guidelines"/>
              <xsd:enumeration value="Insert Files"/>
              <xsd:enumeration value="Mailing Labels"/>
              <xsd:enumeration value="Maps"/>
              <xsd:enumeration value="Marketing Materials"/>
              <xsd:enumeration value="Name Badges"/>
              <xsd:enumeration value="PowerPoint"/>
              <xsd:enumeration value="Signage"/>
              <xsd:enumeration value="Stationery"/>
              <xsd:enumeration value="Web"/>
            </xsd:restriction>
          </xsd:simpleType>
        </xsd:un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 ma:readOnly="tru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4.xml><?xml version="1.0" encoding="utf-8"?>
<p:properties xmlns:p="http://schemas.microsoft.com/office/2006/metadata/properties" xmlns:xsi="http://www.w3.org/2001/XMLSchema-instance">
  <documentManagement>
    <Kind xmlns="8dfc9360-30d7-44fa-9454-8814658167eb">Course Materials</Kind>
    <Document_x0020_Audience xmlns="8dfc9360-30d7-44fa-9454-8814658167eb"/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C11867CF-15CD-4A8E-9B76-7943E78E43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AF5EBA2-B4B7-41E0-9B6A-EF41C3DE360E}">
  <ds:schemaRefs>
    <ds:schemaRef ds:uri="http://schemas.microsoft.com/office/2006/metadata/longProperties"/>
  </ds:schemaRefs>
</ds:datastoreItem>
</file>

<file path=customXml/itemProps3.xml><?xml version="1.0" encoding="utf-8"?>
<ds:datastoreItem xmlns:ds="http://schemas.openxmlformats.org/officeDocument/2006/customXml" ds:itemID="{A9056A18-FDE8-4B63-AE74-C7463994AC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dfc9360-30d7-44fa-9454-8814658167eb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4.xml><?xml version="1.0" encoding="utf-8"?>
<ds:datastoreItem xmlns:ds="http://schemas.openxmlformats.org/officeDocument/2006/customXml" ds:itemID="{069410F0-41F1-42B4-BB9F-D8918C5FCEB4}">
  <ds:schemaRefs>
    <ds:schemaRef ds:uri="http://www.w3.org/XML/1998/namespace"/>
    <ds:schemaRef ds:uri="http://purl.org/dc/dcmitype/"/>
    <ds:schemaRef ds:uri="http://purl.org/dc/terms/"/>
    <ds:schemaRef ds:uri="http://purl.org/dc/elements/1.1/"/>
    <ds:schemaRef ds:uri="8dfc9360-30d7-44fa-9454-8814658167eb"/>
    <ds:schemaRef ds:uri="http://schemas.microsoft.com/office/2006/documentManagement/types"/>
    <ds:schemaRef ds:uri="http://schemas.openxmlformats.org/package/2006/metadata/core-properties"/>
    <ds:schemaRef ds:uri="http://schemas.microsoft.com/sharepoint/v3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General Presentation-building-side</Template>
  <TotalTime>3993</TotalTime>
  <Words>1168</Words>
  <Application>Microsoft Macintosh PowerPoint</Application>
  <PresentationFormat>On-screen Show (4:3)</PresentationFormat>
  <Paragraphs>136</Paragraphs>
  <Slides>25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General Presentation-building-side</vt:lpstr>
      <vt:lpstr>The Rady School of Management </vt:lpstr>
      <vt:lpstr>Best of the Super Bowl Ads!</vt:lpstr>
      <vt:lpstr>LEARNING OBJECTIVES   </vt:lpstr>
      <vt:lpstr>LEARNING OBJECTIVES   </vt:lpstr>
      <vt:lpstr>FIGURE 9-1  Market segmentation links market needs to an organization’s marketing program through marketing mix actions.</vt:lpstr>
      <vt:lpstr>FIGURE 9-2  A market-product grid shows the kind of sleeper that is targeted for each of the bed pillows with a different firmness.</vt:lpstr>
      <vt:lpstr>WHY SEGMENT MARKETS? WHEN AND HOW TO SEGMENT MARKETS (1 of 2)</vt:lpstr>
      <vt:lpstr>FIGURE 9-3  The five key steps in segmenting and targeting markets that link market needs to a firm's marketing program.</vt:lpstr>
      <vt:lpstr>SEGMENTING AND TARGETING MARKETS STEP 1: GROUP POTENTIAL BUYERS INTO SEGMENTS  (1 of 4)</vt:lpstr>
      <vt:lpstr>FIGURE 9-4  Segmentation bases, variables, and breakdowns for U.S. consumer markets </vt:lpstr>
      <vt:lpstr>SEGMENTING AND TARGETING MARKETS STEP 1: GROUP POTENTIAL BUYERS INTO SEGMENTS  (3 of 4)</vt:lpstr>
      <vt:lpstr>SEGMENTING AND TARGETING MARKETS STEP 2: GROUP PRODUCTS INTO CATEGORIES</vt:lpstr>
      <vt:lpstr>FIGURE 9-8  Wendy’s new products and innovations target specific market segments based on a customer’s gender, needs, or university affiliation.</vt:lpstr>
      <vt:lpstr>FIGURE 9-9  Selecting a target market for your Wendy’s fast-food restaurant next to an urban university (target market is shaded).</vt:lpstr>
      <vt:lpstr>SEGMENTING AND TARGETING MARKETS STEP 4: SELECT TARGET MARKETS (1 of 3)</vt:lpstr>
      <vt:lpstr>MARKETING MATTERS Apple’s Segmentation Strategy</vt:lpstr>
      <vt:lpstr>POSITIONING THE PRODUCT (1 of 2)</vt:lpstr>
      <vt:lpstr>POSITIONING THE PRODUCT (2 of 2)</vt:lpstr>
      <vt:lpstr>FIGURE 9-11  The strategy American dairies are using to reposition chocolate milk to reach adults.</vt:lpstr>
      <vt:lpstr>Group Assignments – Team Project</vt:lpstr>
      <vt:lpstr>Group Assignments</vt:lpstr>
      <vt:lpstr>Considerations…….</vt:lpstr>
      <vt:lpstr>Considerations…….</vt:lpstr>
      <vt:lpstr>Announcements……..</vt:lpstr>
      <vt:lpstr>The Rady School of Management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Undergraduate Programs</dc:title>
  <dc:creator>gazarabadi</dc:creator>
  <cp:lastModifiedBy>Burt De Mill</cp:lastModifiedBy>
  <cp:revision>188</cp:revision>
  <cp:lastPrinted>2013-04-01T20:55:20Z</cp:lastPrinted>
  <dcterms:created xsi:type="dcterms:W3CDTF">2011-10-17T21:09:11Z</dcterms:created>
  <dcterms:modified xsi:type="dcterms:W3CDTF">2020-02-05T00:44:13Z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</Properties>
</file>